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3"/>
  </p:notesMasterIdLst>
  <p:handoutMasterIdLst>
    <p:handoutMasterId r:id="rId4"/>
  </p:handoutMasterIdLst>
  <p:sldSz cx="12192000" cy="6858000"/>
  <p:notesSz cx="6858000" cy="9144000"/>
  <p:custDataLst>
    <p:tags r:id="rId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14" userDrawn="1">
          <p15:clr>
            <a:srgbClr val="A4A3A4"/>
          </p15:clr>
        </p15:guide>
        <p15:guide id="2" pos="379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Chen" initials="" lastIdx="1" clrIdx="0"/>
  <p:cmAuthor id="1" name="Yuanyuan Liou" initials="YL" lastIdx="1" clrIdx="1"/>
  <p:cmAuthor id="2" name="Chen Frank" initials="CF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EF490F"/>
    <a:srgbClr val="2D47D1"/>
    <a:srgbClr val="344FA8"/>
    <a:srgbClr val="0000CC"/>
    <a:srgbClr val="0000FF"/>
    <a:srgbClr val="D00F0F"/>
    <a:srgbClr val="FC1515"/>
    <a:srgbClr val="800000"/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2884" autoAdjust="0"/>
    <p:restoredTop sz="95761" autoAdjust="0"/>
  </p:normalViewPr>
  <p:slideViewPr>
    <p:cSldViewPr snapToGrid="0" showGuides="1">
      <p:cViewPr varScale="1">
        <p:scale>
          <a:sx n="62" d="100"/>
          <a:sy n="62" d="100"/>
        </p:scale>
        <p:origin x="78" y="300"/>
      </p:cViewPr>
      <p:guideLst>
        <p:guide orient="horz" pos="2014"/>
        <p:guide pos="37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>
        <p:guide orient="horz" pos="2686"/>
        <p:guide pos="213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gs" Target="tags/tag1.xml"/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C5F1BE8E-D059-4C33-BD06-D860220E4118}" type="datetimeFigureOut">
              <a:rPr lang="ja-JP" altLang="en-US"/>
            </a:fld>
            <a:endParaRPr lang="en-US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8A95545A-633B-470C-A887-C4DE541AF93C}" type="slidenum">
              <a:rPr lang="ja-JP" altLang="en-US"/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0CB7E-2DCC-4E2A-A36A-77D4EE5194F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2ED3EC4-C199-4CC9-8DB1-49C52A1BBF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十字架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一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8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副标题 2"/>
          <p:cNvSpPr txBox="1">
            <a:spLocks noChangeArrowheads="1"/>
          </p:cNvSpPr>
          <p:nvPr userDrawn="1"/>
        </p:nvSpPr>
        <p:spPr bwMode="auto">
          <a:xfrm>
            <a:off x="0" y="963930"/>
            <a:ext cx="876935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三一颂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赞美真神  万福之根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世上万民  赞美主恩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天使天军  赞美主名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赞美圣父  圣子圣灵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118309"/>
            <a:ext cx="2465630" cy="649207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诗歌</a:t>
            </a:r>
            <a:endParaRPr lang="zh-CN" altLang="en-US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召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宣召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614488" y="182563"/>
            <a:ext cx="10418762" cy="55245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单击编辑经文编号</a:t>
            </a:r>
            <a:endParaRPr kumimoji="1"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1" hasCustomPrompt="1"/>
          </p:nvPr>
        </p:nvSpPr>
        <p:spPr>
          <a:xfrm>
            <a:off x="226800" y="833733"/>
            <a:ext cx="11806450" cy="5841704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50000"/>
              </a:lnSpc>
              <a:spcBef>
                <a:spcPts val="0"/>
              </a:spcBef>
              <a:buNone/>
              <a:defRPr sz="32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单击编辑宣召经文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 userDrawn="1"/>
        </p:nvSpPr>
        <p:spPr>
          <a:xfrm>
            <a:off x="152400" y="782955"/>
            <a:ext cx="1385454" cy="59785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主领：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公祷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614488" y="182563"/>
            <a:ext cx="10418762" cy="55245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单击编辑经文编号</a:t>
            </a:r>
            <a:endParaRPr kumimoji="1" lang="zh-CN" altLang="en-US" dirty="0"/>
          </a:p>
        </p:txBody>
      </p:sp>
      <p:sp>
        <p:nvSpPr>
          <p:cNvPr id="13" name="内容占位符 12"/>
          <p:cNvSpPr>
            <a:spLocks noGrp="1"/>
          </p:cNvSpPr>
          <p:nvPr>
            <p:ph sz="quarter" idx="11" hasCustomPrompt="1"/>
          </p:nvPr>
        </p:nvSpPr>
        <p:spPr>
          <a:xfrm>
            <a:off x="201612" y="1451296"/>
            <a:ext cx="11831637" cy="4921250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50000"/>
              </a:lnSpc>
              <a:spcBef>
                <a:spcPts val="0"/>
              </a:spcBef>
              <a:buNone/>
              <a:defRPr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事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公祷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5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6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374015" y="920115"/>
            <a:ext cx="7997190" cy="5007610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00000"/>
              </a:lnSpc>
              <a:spcBef>
                <a:spcPts val="0"/>
              </a:spcBef>
              <a:buNone/>
              <a:defRPr sz="38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单击编辑公祷事项</a:t>
            </a:r>
            <a:endParaRPr kumimoji="1"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认罪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认罪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5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6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 userDrawn="1"/>
        </p:nvSpPr>
        <p:spPr>
          <a:xfrm>
            <a:off x="152400" y="782955"/>
            <a:ext cx="1385454" cy="59785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会众：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614488" y="182563"/>
            <a:ext cx="10418762" cy="55245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单击编辑经文编号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1" hasCustomPrompt="1"/>
          </p:nvPr>
        </p:nvSpPr>
        <p:spPr>
          <a:xfrm>
            <a:off x="201612" y="1381125"/>
            <a:ext cx="11831637" cy="4953000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50000"/>
              </a:lnSpc>
              <a:spcBef>
                <a:spcPts val="0"/>
              </a:spcBef>
              <a:buNone/>
              <a:defRPr sz="32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单击编辑认罪经文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默想认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2235200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默想认罪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0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   告</a:t>
            </a:r>
            <a:endParaRPr kumimoji="0" lang="zh-CN" altLang="en-US" sz="6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赦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赦罪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16399" y="183600"/>
            <a:ext cx="6840000" cy="5544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单击编辑经文编号</a:t>
            </a:r>
            <a:endParaRPr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152400" y="735151"/>
            <a:ext cx="8353425" cy="5316538"/>
          </a:xfrm>
          <a:prstGeom prst="rect">
            <a:avLst/>
          </a:prstGeom>
        </p:spPr>
        <p:txBody>
          <a:bodyPr/>
          <a:lstStyle>
            <a:lvl1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 sz="35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D00F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主领：</a:t>
            </a:r>
            <a:endParaRPr lang="en-US" altLang="zh-CN" sz="2800" b="1" kern="0" dirty="0">
              <a:solidFill>
                <a:srgbClr val="D00F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en-US" altLang="zh-CN" sz="28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会众：</a:t>
            </a:r>
            <a:r>
              <a:rPr lang="zh-CN" altLang="en-US" sz="28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感谢主赦免我们的罪！</a:t>
            </a:r>
            <a:endParaRPr lang="en-US" altLang="zh-CN" sz="28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读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47015" y="106998"/>
            <a:ext cx="1303489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读经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01788" y="84138"/>
            <a:ext cx="10494962" cy="76835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4400" b="1" ker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【</a:t>
            </a:r>
            <a:r>
              <a:rPr lang="en-US" altLang="zh-CN"/>
              <a:t>{}</a:t>
            </a:r>
            <a:r>
              <a:t>】</a:t>
            </a:r>
          </a:p>
        </p:txBody>
      </p:sp>
      <p:sp>
        <p:nvSpPr>
          <p:cNvPr id="14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247650" y="888682"/>
            <a:ext cx="11779250" cy="56980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50000"/>
              </a:lnSpc>
              <a:spcBef>
                <a:spcPts val="0"/>
              </a:spcBef>
              <a:buNone/>
              <a:defRPr b="1" i="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内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1"/>
          <p:cNvSpPr txBox="1">
            <a:spLocks noChangeArrowheads="1"/>
          </p:cNvSpPr>
          <p:nvPr userDrawn="1"/>
        </p:nvSpPr>
        <p:spPr bwMode="auto">
          <a:xfrm>
            <a:off x="194178" y="75614"/>
            <a:ext cx="1369579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 信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4246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沉静学道敬拜上帝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-95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宣信、证道</a:t>
            </a:r>
            <a:endParaRPr kumimoji="0" lang="zh-CN" altLang="en-US" sz="6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3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4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0" y="1105200"/>
            <a:ext cx="8748713" cy="362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404040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《{}》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/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摘要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8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9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0" y="99884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8" name="内容占位符 17"/>
          <p:cNvSpPr>
            <a:spLocks noGrp="1"/>
          </p:cNvSpPr>
          <p:nvPr>
            <p:ph sz="quarter" idx="11" hasCustomPrompt="1"/>
          </p:nvPr>
        </p:nvSpPr>
        <p:spPr>
          <a:xfrm>
            <a:off x="-714" y="2499683"/>
            <a:ext cx="8748713" cy="70167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证道经文：</a:t>
            </a:r>
            <a:r>
              <a:rPr lang="en-US" altLang="zh-CN" dirty="0"/>
              <a:t>{}</a:t>
            </a:r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156210" y="86519"/>
            <a:ext cx="298566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上帝的</a:t>
            </a:r>
            <a:r>
              <a:rPr kumimoji="1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话语：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10" hasCustomPrompt="1"/>
          </p:nvPr>
        </p:nvSpPr>
        <p:spPr>
          <a:xfrm>
            <a:off x="2995819" y="113074"/>
            <a:ext cx="8803513" cy="70560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【</a:t>
            </a:r>
            <a:r>
              <a:rPr lang="en-US" altLang="zh-CN"/>
              <a:t>{}</a:t>
            </a:r>
            <a:r>
              <a:rPr lang="zh-CN" altLang="en-US"/>
              <a:t>】</a:t>
            </a:r>
            <a:endParaRPr lang="zh-CN" altLang="en-US"/>
          </a:p>
        </p:txBody>
      </p:sp>
      <p:sp>
        <p:nvSpPr>
          <p:cNvPr id="14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53035" y="897890"/>
            <a:ext cx="11873865" cy="5793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50000"/>
              </a:lnSpc>
              <a:spcBef>
                <a:spcPts val="0"/>
              </a:spcBef>
              <a:buNone/>
              <a:defRPr b="1" i="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单击编辑经文</a:t>
            </a:r>
            <a:endParaRPr lang="zh-CN" altLang="en-US"/>
          </a:p>
        </p:txBody>
      </p:sp>
      <p:grpSp>
        <p:nvGrpSpPr>
          <p:cNvPr id="7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9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0" y="99884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恩奉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2236510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感恩敬拜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3"/>
          <p:cNvSpPr>
            <a:spLocks noChangeArrowheads="1"/>
          </p:cNvSpPr>
          <p:nvPr userDrawn="1"/>
        </p:nvSpPr>
        <p:spPr bwMode="auto">
          <a:xfrm>
            <a:off x="2314575" y="86675"/>
            <a:ext cx="6240145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林后 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8:9】【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 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12:1–2】 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0" name="矩形 2"/>
          <p:cNvSpPr/>
          <p:nvPr userDrawn="1"/>
        </p:nvSpPr>
        <p:spPr>
          <a:xfrm>
            <a:off x="72390" y="939765"/>
            <a:ext cx="8688070" cy="5400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你们知道我们主耶稣基督的恩典：他本来富足，却为你们成了贫穷，叫你们因他的贫穷，可以成为富足。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（林后</a:t>
            </a:r>
            <a:r>
              <a:rPr kumimoji="0" lang="en-US" altLang="zh-CN" sz="35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弟兄们，我以神的慈悲劝你们，将身体献上，当作活祭，是圣洁的，是神所喜悦的；你们如此事奉乃是理所当然的。不要效法这个世界，只要心意更新而变化，叫你们察验何为神的善良、纯全、可喜悦的旨意。</a:t>
            </a:r>
            <a:r>
              <a:rPr kumimoji="0" lang="en-US" altLang="zh-CN" sz="3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35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</a:t>
            </a:r>
            <a:r>
              <a:rPr kumimoji="0" lang="en-US" altLang="zh-CN" sz="35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endParaRPr kumimoji="0" lang="zh-CN" altLang="en-US" sz="35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会毕祝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祝福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0" y="1296000"/>
            <a:ext cx="8769350" cy="2070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会毕祝福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祝祷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祝祷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272540" y="75565"/>
            <a:ext cx="74758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6:24–26】【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太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28:19–20】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副标题 2"/>
          <p:cNvSpPr txBox="1">
            <a:spLocks noChangeArrowheads="1"/>
          </p:cNvSpPr>
          <p:nvPr userDrawn="1"/>
        </p:nvSpPr>
        <p:spPr bwMode="auto">
          <a:xfrm>
            <a:off x="95250" y="1296000"/>
            <a:ext cx="8565515" cy="54502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愿耶和华赐福给你，保护你。愿耶和华使他的脸光照你，赐恩给你。愿耶和华向你仰脸，赐你平安。</a:t>
            </a:r>
            <a:endParaRPr kumimoji="0" lang="zh-CN" altLang="en-US" sz="35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5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所以，你们要去，使万民作我的门徒，奉父、子、圣灵的名给他们施洗。凡我所吩咐你们的，都教训他们遵守，我就常与你们同在，直到世界的</a:t>
            </a:r>
            <a:r>
              <a:rPr kumimoji="0" lang="zh-CN" altLang="en-US" sz="3500" b="1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末了。</a:t>
            </a:r>
            <a:r>
              <a:rPr kumimoji="0" lang="en-US" altLang="zh-CN" sz="3500" b="1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b="1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阿们！</a:t>
            </a:r>
            <a:r>
              <a:rPr kumimoji="0" lang="en-US" altLang="zh-CN" sz="3500" b="1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endParaRPr kumimoji="0" lang="en-US" altLang="zh-CN" sz="35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阿们二叠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225"/>
            <a:ext cx="8748000" cy="2749069"/>
          </a:xfrm>
          <a:prstGeom prst="rect">
            <a:avLst/>
          </a:prstGeom>
        </p:spPr>
      </p:pic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祝福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3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祷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 userDrawn="1"/>
        </p:nvSpPr>
        <p:spPr>
          <a:xfrm>
            <a:off x="152400" y="58420"/>
            <a:ext cx="8595360" cy="1014730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2000" cap="none" spc="900" normalizeH="0" baseline="0" noProof="0" dirty="0"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主祷文</a:t>
            </a:r>
            <a:endParaRPr kumimoji="0" lang="zh-CN" altLang="en-US" sz="6000" b="1" i="0" u="none" strike="noStrike" kern="2000" cap="none" spc="900" normalizeH="0" baseline="0" noProof="0" dirty="0"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467340" y="1189849"/>
            <a:ext cx="2035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马太福音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6:9–13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84785" y="1721485"/>
            <a:ext cx="8414385" cy="45726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我们在天上的父，愿人都尊你的名为圣。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愿你的国降临，愿你的旨意行在地上，如同行在天上。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我们日用的饮食，今日赐给我们。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免我们的债，如同我们免了人的债。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不叫我们遇见试探，救我们脱离凶恶。因为国度，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柄，荣耀，全是你的，直到永远。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阿门！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朋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284163" y="811213"/>
            <a:ext cx="8189912" cy="4446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欢迎新朋友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请简单介绍您的姓名、谁介绍的、是否已信主、现居住在哪？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7959407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团契相交敬拜神 家事分享    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5"/>
          <p:cNvGrpSpPr/>
          <p:nvPr userDrawn="1"/>
        </p:nvGrpSpPr>
        <p:grpSpPr bwMode="auto">
          <a:xfrm>
            <a:off x="0" y="2892425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9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26"/>
          <p:cNvGrpSpPr/>
          <p:nvPr userDrawn="1"/>
        </p:nvGrpSpPr>
        <p:grpSpPr bwMode="auto">
          <a:xfrm>
            <a:off x="8597900" y="2892425"/>
            <a:ext cx="152400" cy="400050"/>
            <a:chOff x="8616287" y="2891636"/>
            <a:chExt cx="152400" cy="400050"/>
          </a:xfrm>
          <a:solidFill>
            <a:srgbClr val="EF490F"/>
          </a:solidFill>
        </p:grpSpPr>
        <p:sp>
          <p:nvSpPr>
            <p:cNvPr id="8" name="Rectangle 7"/>
            <p:cNvSpPr/>
            <p:nvPr/>
          </p:nvSpPr>
          <p:spPr>
            <a:xfrm rot="10800000">
              <a:off x="8616287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" name="Straight Connector 15"/>
            <p:cNvCxnSpPr/>
            <p:nvPr/>
          </p:nvCxnSpPr>
          <p:spPr bwMode="auto">
            <a:xfrm rot="10800000">
              <a:off x="8667087" y="3109124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16"/>
            <p:cNvCxnSpPr/>
            <p:nvPr/>
          </p:nvCxnSpPr>
          <p:spPr bwMode="auto">
            <a:xfrm rot="10800000">
              <a:off x="8667087" y="306308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 userDrawn="1"/>
        </p:nvSpPr>
        <p:spPr>
          <a:xfrm>
            <a:off x="2434500" y="960438"/>
            <a:ext cx="3886200" cy="1016000"/>
          </a:xfrm>
          <a:prstGeom prst="rect">
            <a:avLst/>
          </a:prstGeom>
          <a:noFill/>
        </p:spPr>
        <p:txBody>
          <a:bodyPr anchor="ctr" anchorCtr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主日崇拜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1935000" y="2086038"/>
            <a:ext cx="4885200" cy="644400"/>
          </a:xfrm>
          <a:prstGeom prst="rect">
            <a:avLst/>
          </a:prstGeom>
        </p:spPr>
        <p:txBody>
          <a:bodyPr anchor="ctr" anchorCtr="0"/>
          <a:lstStyle>
            <a:lvl1pPr marL="0" indent="0"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3600" b="1" kern="1200" baseline="0" dirty="0">
                <a:solidFill>
                  <a:srgbClr val="2D47D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主后某年某月某日</a:t>
            </a:r>
            <a:endParaRPr kumimoji="1"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1440000" y="2840400"/>
            <a:ext cx="5875200" cy="52200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 fontAlgn="ctr">
              <a:lnSpc>
                <a:spcPct val="100000"/>
              </a:lnSpc>
              <a:buNone/>
              <a:def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单击编辑教会名称</a:t>
            </a:r>
            <a:endParaRPr lang="zh-CN" altLang="en-US"/>
          </a:p>
        </p:txBody>
      </p:sp>
      <p:pic>
        <p:nvPicPr>
          <p:cNvPr id="13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家事报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6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201613" y="784225"/>
            <a:ext cx="8385175" cy="5616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altLang="zh-CN"/>
              <a:t>1.</a:t>
            </a:r>
            <a:r>
              <a:rPr lang="zh-CN" altLang="en-US"/>
              <a:t>周间聚会</a:t>
            </a:r>
            <a:endParaRPr lang="en-US" altLang="zh-CN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7959407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团契相交敬拜神 家事分享    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契学习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3775075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团契学习敬拜神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0" y="850900"/>
            <a:ext cx="8748000" cy="6007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西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4:16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（新译本）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你们要让基督的道丰丰富富地住在你们的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心里，以各样的智慧，彼此教导，互相劝诫，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用诗章、圣诗、灵歌，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怀着感恩的心歌颂神。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开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1609859" y="1982450"/>
            <a:ext cx="503563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6000" b="1" i="0" u="none" strike="noStrike" kern="1200" cap="none" spc="0" normalizeH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圣 餐</a:t>
            </a:r>
            <a:endParaRPr kumimoji="1" lang="zh-CN" altLang="en-US" sz="6000" b="1" i="0" u="none" strike="noStrike" kern="1200" cap="none" spc="0" normalizeH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提醒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 Box 8"/>
          <p:cNvSpPr txBox="1"/>
          <p:nvPr userDrawn="1"/>
        </p:nvSpPr>
        <p:spPr>
          <a:xfrm>
            <a:off x="2322156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领餐提醒：</a:t>
            </a:r>
            <a:endParaRPr lang="zh-CN" altLang="en-US" sz="32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7"/>
          <p:cNvSpPr txBox="1"/>
          <p:nvPr userDrawn="1"/>
        </p:nvSpPr>
        <p:spPr>
          <a:xfrm>
            <a:off x="0" y="1285875"/>
            <a:ext cx="8748000" cy="470789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marL="457200" indent="-457200" eaLnBrk="0" hangingPunct="0">
              <a:lnSpc>
                <a:spcPct val="150000"/>
              </a:lnSpc>
              <a:buAutoNum type="arabicPeriod"/>
            </a:pPr>
            <a:r>
              <a:rPr lang="zh-CN" altLang="en-US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请没有领受圣约洗礼的弟兄姐妹不要领餐，</a:t>
            </a:r>
            <a:endParaRPr lang="en-US" altLang="x-none" sz="25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盼望参加教会学习，预备洗礼入会；</a:t>
            </a:r>
            <a:endParaRPr lang="zh-CN" altLang="en-US" sz="25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2.  </a:t>
            </a:r>
            <a:r>
              <a:rPr lang="zh-CN" altLang="en-US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请圣约家庭洗礼的孩童和婴儿不要领餐；</a:t>
            </a:r>
            <a:endParaRPr lang="en-US" altLang="x-none" sz="25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劝惩中的会员和良心因罪捆绑不安的信徒不要领餐；</a:t>
            </a:r>
            <a:endParaRPr lang="zh-CN" altLang="en-US" sz="25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en-US" altLang="zh-CN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(</a:t>
            </a:r>
            <a:r>
              <a:rPr lang="zh-CN" altLang="en-US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会后盼望和牧者交通</a:t>
            </a:r>
            <a:r>
              <a:rPr lang="en-US" altLang="zh-CN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)</a:t>
            </a:r>
            <a:endParaRPr lang="zh-CN" altLang="en-US" sz="25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3.  </a:t>
            </a:r>
            <a:r>
              <a:rPr lang="zh-CN" altLang="en-US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初次来本教会聚会的弟兄姊妹，暂时不要领餐。 </a:t>
            </a:r>
            <a:endParaRPr lang="zh-CN" altLang="en-US" sz="25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若你没有经过“新人约谈”，请你主动找接待同工或传道人</a:t>
            </a:r>
            <a:endParaRPr lang="zh-CN" altLang="en-US" sz="25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交通。</a:t>
            </a:r>
            <a:endParaRPr lang="zh-CN" altLang="en-US" sz="25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  <a:sym typeface="Arial" panose="020B0604020202020204" pitchFamily="34" charset="0"/>
            </a:endParaRPr>
          </a:p>
        </p:txBody>
      </p:sp>
      <p:sp>
        <p:nvSpPr>
          <p:cNvPr id="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名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8"/>
          <p:cNvSpPr txBox="1"/>
          <p:nvPr userDrawn="1"/>
        </p:nvSpPr>
        <p:spPr>
          <a:xfrm>
            <a:off x="2292848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非会友领餐名单：</a:t>
            </a:r>
            <a:endParaRPr lang="zh-CN" altLang="en-US" sz="32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7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8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小要理问答91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1"/>
          <p:cNvSpPr/>
          <p:nvPr userDrawn="1"/>
        </p:nvSpPr>
        <p:spPr>
          <a:xfrm>
            <a:off x="-635" y="944245"/>
            <a:ext cx="8748395" cy="246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《西敏小要理问答》</a:t>
            </a:r>
            <a:r>
              <a:rPr lang="en-US" altLang="zh-CN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圣礼怎样成为有效的救恩媒介？</a:t>
            </a:r>
            <a:endParaRPr lang="zh-CN" altLang="en-US" sz="2800" b="1" dirty="0">
              <a:solidFill>
                <a:srgbClr val="404040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500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答：圣礼成为有效的救恩媒介，不是因为圣礼本身有功效，也不是施行者的能力，而是唯独藉基督所赐的恩福，和祂的灵运行，在那些以</a:t>
            </a:r>
            <a:r>
              <a:rPr lang="en-US" altLang="zh-CN" sz="2500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“</a:t>
            </a:r>
            <a:r>
              <a:rPr lang="zh-CN" altLang="en-US" sz="2500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相信</a:t>
            </a:r>
            <a:r>
              <a:rPr lang="en-US" altLang="zh-CN" sz="2500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”</a:t>
            </a:r>
            <a:r>
              <a:rPr lang="zh-CN" altLang="en-US" sz="2500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领受圣礼的人心中。</a:t>
            </a:r>
            <a:endParaRPr lang="zh-CN" altLang="en-US" sz="2500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0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3"/>
          <p:cNvSpPr/>
          <p:nvPr userDrawn="1"/>
        </p:nvSpPr>
        <p:spPr>
          <a:xfrm>
            <a:off x="66675" y="1188000"/>
            <a:ext cx="8640000" cy="3960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28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时候到了，耶稣坐席，使徒也和他同坐。耶稣对他们说：“我很愿意在受害以先和你们吃这逾越节的筵席。我告诉你们：我不再吃这筵席，直到成就在　神的国里。”耶稣接过杯来，祝谢了，说：“你们拿这个，大家分着喝。我告诉你们：从今以后，我不再喝这葡萄汁，直等　神的国来到。”</a:t>
            </a:r>
            <a:endParaRPr lang="zh-CN" altLang="en-US" sz="28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2322156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3"/>
          <p:cNvSpPr/>
          <p:nvPr userDrawn="1"/>
        </p:nvSpPr>
        <p:spPr>
          <a:xfrm>
            <a:off x="114300" y="1188000"/>
            <a:ext cx="8639810" cy="3960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2800" b="1" dirty="0">
                <a:solidFill>
                  <a:srgbClr val="EF490F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又拿起饼来，祝谢了，就擘开，递给他们，说：“这是我的身体，为你们舍的，你们也应当如此行，为的是记念我。”饭后也照样拿起杯来，说：“这杯是用我血所立的新约，是为你们流出来的。</a:t>
            </a:r>
            <a:r>
              <a:rPr lang="zh-CN" altLang="en-US" sz="2800" b="1" dirty="0">
                <a:solidFill>
                  <a:srgbClr val="40404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看哪，那卖我之人的手与我一同在桌子上。人子固然要照所预定的去世，但卖人子的人有祸了！”他们就彼此对问，是哪一个要作这事？</a:t>
            </a:r>
            <a:endParaRPr lang="zh-CN" altLang="en-US" sz="2800" b="1" dirty="0">
              <a:solidFill>
                <a:srgbClr val="40404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2322156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1065600"/>
            <a:ext cx="8748000" cy="21780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109855" indent="0">
              <a:buNone/>
              <a:defRPr lang="zh-CN" altLang="en-US" sz="3600" b="0"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pPr marL="365125" indent="-255270" algn="ctr" eaLnBrk="0" hangingPunct="0">
              <a:spcBef>
                <a:spcPct val="20000"/>
              </a:spcBef>
            </a:pP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</a:rPr>
              <a:t>圣餐诗歌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>
              <a:spcBef>
                <a:spcPts val="600"/>
              </a:spcBef>
            </a:pPr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rPr>
              <a:t>{}</a:t>
            </a:r>
            <a:endParaRPr lang="en-US" altLang="zh-CN" sz="36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8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76200"/>
            <a:ext cx="221742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kumimoji="1" lang="zh-CN" altLang="en-US" sz="4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圣餐诗歌</a:t>
            </a:r>
            <a:endParaRPr kumimoji="1" lang="zh-CN" altLang="en-US" sz="40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721485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清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标题 1"/>
          <p:cNvSpPr txBox="1"/>
          <p:nvPr userDrawn="1"/>
        </p:nvSpPr>
        <p:spPr bwMode="auto">
          <a:xfrm>
            <a:off x="159385" y="-9525"/>
            <a:ext cx="858837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以诗歌颂扬敬拜神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7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饼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举饼祝谢</a:t>
            </a:r>
            <a:r>
              <a:rPr lang="en-US" altLang="zh-CN" sz="4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4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4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杯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举杯祝谢</a:t>
            </a:r>
            <a:r>
              <a:rPr lang="en-US" altLang="zh-CN" sz="4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4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4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自我省察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 txBox="1"/>
          <p:nvPr userDrawn="1"/>
        </p:nvSpPr>
        <p:spPr>
          <a:xfrm>
            <a:off x="151130" y="874395"/>
            <a:ext cx="8606155" cy="433260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自我省察：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如果分领圣餐是为坚固我们的信心，我们就当首先自我省察。让我们每个人都省察自己的罪和当受的咒诅，以使我们在神面前谦卑。</a:t>
            </a:r>
            <a:endParaRPr lang="zh-CN" altLang="en-US" sz="2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其次，让我们每个人都省察自己是否相信神可靠的应许，即惟因耶稣基督的受苦和受死，自己一切的罪都得了赦免，基督纯全的义白白地赐给了我们。</a:t>
            </a:r>
            <a:endParaRPr lang="zh-CN" altLang="en-US" sz="2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最后，让我们每个人都决定自己是否愿用全部的生命，心怀感恩地事奉神，是否愿意以真诚的爱与邻舍和平相处。</a:t>
            </a:r>
            <a:endParaRPr lang="zh-CN" altLang="en-US" sz="2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祷告：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7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8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同领饼和杯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同领饼和杯</a:t>
            </a:r>
            <a:endParaRPr lang="zh-CN" altLang="en-US" sz="44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1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祷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 userDrawn="1"/>
        </p:nvSpPr>
        <p:spPr>
          <a:xfrm>
            <a:off x="1478280" y="1977390"/>
            <a:ext cx="57912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祷</a:t>
            </a:r>
            <a:r>
              <a:rPr lang="en-US" altLang="zh-CN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 </a:t>
            </a:r>
            <a:r>
              <a:rPr lang="zh-CN" altLang="en-US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告</a:t>
            </a:r>
            <a:endParaRPr lang="zh-CN" altLang="en-US" sz="60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入会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76200"/>
            <a:ext cx="2236510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kumimoji="1" lang="zh-CN" altLang="en-US" sz="40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入会诗歌</a:t>
            </a:r>
            <a:endParaRPr kumimoji="1" lang="zh-CN" altLang="en-US" sz="40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165735" y="-25400"/>
            <a:ext cx="8582025" cy="942975"/>
          </a:xfrm>
          <a:prstGeom prst="rect">
            <a:avLst/>
          </a:prstGeom>
        </p:spPr>
        <p:txBody>
          <a:bodyPr lIns="180000" anchor="ctr" anchorCtr="0"/>
          <a:lstStyle>
            <a:lvl1pPr marL="107950" indent="0">
              <a:lnSpc>
                <a:spcPct val="100000"/>
              </a:lnSpc>
              <a:spcBef>
                <a:spcPts val="0"/>
              </a:spcBef>
              <a:buNone/>
              <a:defRPr sz="4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14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-714" y="2168166"/>
            <a:ext cx="8748713" cy="8676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单击编辑诗歌标题</a:t>
            </a:r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10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1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722120" y="6543403"/>
            <a:ext cx="8748000" cy="30010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0" i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zh-CN" dirty="0"/>
              <a:t>m/n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提示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2722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温馨提示：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grpSp>
        <p:nvGrpSpPr>
          <p:cNvPr id="12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13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13030" y="880745"/>
            <a:ext cx="8635365" cy="5904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742950" marR="0" lvl="0" indent="-7429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请把手机关机或调整为飞行模式；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崇拜过程中请勿随意走动；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请父母照看好自己的小孩，孩子安静地坐在自己身边。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44FA8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静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12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4246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虔诚静默敬拜上帝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0" y="1018309"/>
            <a:ext cx="8769350" cy="22652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惟耶和华在他的圣殿中；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全地的人，都当在他面前肃敬静默。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哈巴谷书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2:20)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副标题 2"/>
          <p:cNvSpPr txBox="1">
            <a:spLocks noChangeArrowheads="1"/>
          </p:cNvSpPr>
          <p:nvPr userDrawn="1"/>
        </p:nvSpPr>
        <p:spPr bwMode="auto">
          <a:xfrm>
            <a:off x="0" y="3097213"/>
            <a:ext cx="8763000" cy="3303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请安静默祷等待聚会的开始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请关闭或静音手机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宣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9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</a:t>
            </a:r>
            <a:endParaRPr kumimoji="1" lang="zh-CN" altLang="en-US" sz="4000" b="1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副标题 2"/>
          <p:cNvSpPr txBox="1">
            <a:spLocks noChangeArrowheads="1"/>
          </p:cNvSpPr>
          <p:nvPr userDrawn="1"/>
        </p:nvSpPr>
        <p:spPr bwMode="auto">
          <a:xfrm>
            <a:off x="0" y="1416050"/>
            <a:ext cx="8769350" cy="2071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主耶稣基督的圣名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宣告：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崇拜聚会开始，请全体起立！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M_DOC_GUID" val="{d50e44d3-089c-4995-af16-b26d8226b9fc}"/>
</p:tagLst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0000"/>
            <a:lumOff val="80000"/>
          </a:schemeClr>
        </a:solidFill>
        <a:ln w="28575">
          <a:solidFill>
            <a:srgbClr val="0000CC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marL="0" marR="0" lvl="0" indent="0" algn="l" defTabSz="914400" rtl="0" eaLnBrk="1" fontAlgn="base" latinLnBrk="0" hangingPunct="1">
          <a:lnSpc>
            <a:spcPct val="100000"/>
          </a:lnSpc>
          <a:spcBef>
            <a:spcPts val="1200"/>
          </a:spcBef>
          <a:spcAft>
            <a:spcPts val="1200"/>
          </a:spcAft>
          <a:buClrTx/>
          <a:buSzTx/>
          <a:buFontTx/>
          <a:buNone/>
          <a:defRPr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13" baseType="lpstr">
      <vt:lpstr>Arial</vt:lpstr>
      <vt:lpstr>宋体</vt:lpstr>
      <vt:lpstr>Wingdings</vt:lpstr>
      <vt:lpstr>Calibri Light</vt:lpstr>
      <vt:lpstr>Calibri</vt:lpstr>
      <vt:lpstr>微软雅黑</vt:lpstr>
      <vt:lpstr>微软雅黑 Light</vt:lpstr>
      <vt:lpstr>华文中宋</vt:lpstr>
      <vt:lpstr>楷体</vt:lpstr>
      <vt:lpstr>Calibri</vt:lpstr>
      <vt:lpstr>MS PGothic</vt:lpstr>
      <vt:lpstr>Arial Unicode MS</vt:lpstr>
      <vt:lpstr>第一PPT：www.1ppt.com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Frank</dc:creator>
  <cp:lastModifiedBy>Fenray(Dongli)</cp:lastModifiedBy>
  <cp:revision>630</cp:revision>
  <dcterms:created xsi:type="dcterms:W3CDTF">2021-11-06T09:42:00Z</dcterms:created>
  <dcterms:modified xsi:type="dcterms:W3CDTF">2026-01-10T12:01:31Z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9B2D459ED2C74C2393B34C29A69B3335</vt:lpwstr>
  </property>
</Properties>
</file>